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3e6193a0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3e6193a0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726f840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726f840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726f8403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726f8403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726f8403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726f8403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over indegree vs. outdegree</a:t>
            </a:r>
            <a:endParaRPr/>
          </a:p>
          <a:p>
            <a:pPr indent="0" lvl="0" marL="0" rtl="0" algn="l">
              <a:spcBef>
                <a:spcPts val="0"/>
              </a:spcBef>
              <a:spcAft>
                <a:spcPts val="0"/>
              </a:spcAft>
              <a:buNone/>
            </a:pPr>
            <a:r>
              <a:rPr lang="en"/>
              <a:t>These plots are the distributions of players and their indegree/outdegree</a:t>
            </a:r>
            <a:endParaRPr/>
          </a:p>
          <a:p>
            <a:pPr indent="0" lvl="0" marL="0" rtl="0" algn="l">
              <a:spcBef>
                <a:spcPts val="0"/>
              </a:spcBef>
              <a:spcAft>
                <a:spcPts val="0"/>
              </a:spcAft>
              <a:buNone/>
            </a:pPr>
            <a:r>
              <a:rPr lang="en"/>
              <a:t>These are the winning teams</a:t>
            </a:r>
            <a:endParaRPr/>
          </a:p>
          <a:p>
            <a:pPr indent="0" lvl="0" marL="0" rtl="0" algn="l">
              <a:spcBef>
                <a:spcPts val="0"/>
              </a:spcBef>
              <a:spcAft>
                <a:spcPts val="0"/>
              </a:spcAft>
              <a:buNone/>
            </a:pPr>
            <a:r>
              <a:rPr lang="en"/>
              <a:t>Not very many points because not many players make a significant contribution to a team (tons of 1-5s)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726f8403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726f8403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a:t>
            </a:r>
            <a:r>
              <a:rPr lang="en"/>
              <a:t>assists a player receives</a:t>
            </a:r>
            <a:endParaRPr/>
          </a:p>
          <a:p>
            <a:pPr indent="0" lvl="0" marL="0" rtl="0" algn="l">
              <a:spcBef>
                <a:spcPts val="0"/>
              </a:spcBef>
              <a:spcAft>
                <a:spcPts val="0"/>
              </a:spcAft>
              <a:buNone/>
            </a:pPr>
            <a:r>
              <a:rPr lang="en"/>
              <a:t>You can SEE the difference in distribution of scoring on assisted plays from the winning teams and the losing ones</a:t>
            </a:r>
            <a:endParaRPr/>
          </a:p>
          <a:p>
            <a:pPr indent="0" lvl="0" marL="0" rtl="0" algn="l">
              <a:spcBef>
                <a:spcPts val="0"/>
              </a:spcBef>
              <a:spcAft>
                <a:spcPts val="0"/>
              </a:spcAft>
              <a:buNone/>
            </a:pPr>
            <a:r>
              <a:rPr lang="en"/>
              <a:t>	For Houston, they peak early but that’s role players, look at the little hump on the end (Harden)</a:t>
            </a:r>
            <a:endParaRPr/>
          </a:p>
          <a:p>
            <a:pPr indent="0" lvl="0" marL="0" rtl="0" algn="l">
              <a:spcBef>
                <a:spcPts val="0"/>
              </a:spcBef>
              <a:spcAft>
                <a:spcPts val="0"/>
              </a:spcAft>
              <a:buNone/>
            </a:pPr>
            <a:r>
              <a:rPr lang="en"/>
              <a:t>I would translate this to a team not having a leader/ball dominant player that can control the offense (more on that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only focuses on one end of the court, whle phoenix was doing some good things on the offensive end, they were the worst defensive team in the NBA in terms of points allowed that season, making a lot of what they did on the offensive end irrelevant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3e6193a0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3e6193a0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3e6193a0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3e6193a0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03e6193a0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03e6193a0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3e6193a0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3e6193a0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gif"/><Relationship Id="rId4" Type="http://schemas.openxmlformats.org/officeDocument/2006/relationships/image" Target="../media/image1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dk2"/>
                </a:solidFill>
                <a:latin typeface="Lato"/>
                <a:ea typeface="Lato"/>
                <a:cs typeface="Lato"/>
                <a:sym typeface="Lato"/>
              </a:rPr>
              <a:t>Quantitative Breakdown of Passing in the NBA</a:t>
            </a:r>
            <a:endParaRPr>
              <a:solidFill>
                <a:schemeClr val="dk2"/>
              </a:solidFill>
              <a:latin typeface="Lato"/>
              <a:ea typeface="Lato"/>
              <a:cs typeface="Lato"/>
              <a:sym typeface="Lato"/>
            </a:endParaRPr>
          </a:p>
        </p:txBody>
      </p:sp>
      <p:sp>
        <p:nvSpPr>
          <p:cNvPr id="55" name="Google Shape;55;p13"/>
          <p:cNvSpPr txBox="1"/>
          <p:nvPr>
            <p:ph idx="1" type="subTitle"/>
          </p:nvPr>
        </p:nvSpPr>
        <p:spPr>
          <a:xfrm>
            <a:off x="311700" y="3145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latin typeface="Lato"/>
                <a:ea typeface="Lato"/>
                <a:cs typeface="Lato"/>
                <a:sym typeface="Lato"/>
              </a:rPr>
              <a:t>Aaron Foote</a:t>
            </a:r>
            <a:endParaRPr sz="36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000">
                <a:solidFill>
                  <a:schemeClr val="dk2"/>
                </a:solidFill>
                <a:latin typeface="Lato"/>
                <a:ea typeface="Lato"/>
                <a:cs typeface="Lato"/>
                <a:sym typeface="Lato"/>
              </a:rPr>
              <a:t>Questions, thoughts, and comments?</a:t>
            </a:r>
            <a:endParaRPr sz="4000">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7080" l="0" r="0" t="0"/>
          <a:stretch/>
        </p:blipFill>
        <p:spPr>
          <a:xfrm>
            <a:off x="409950" y="638138"/>
            <a:ext cx="8324101" cy="3867225"/>
          </a:xfrm>
          <a:prstGeom prst="rect">
            <a:avLst/>
          </a:prstGeom>
          <a:noFill/>
          <a:ln>
            <a:noFill/>
          </a:ln>
        </p:spPr>
      </p:pic>
      <p:pic>
        <p:nvPicPr>
          <p:cNvPr id="61" name="Google Shape;61;p14"/>
          <p:cNvPicPr preferRelativeResize="0"/>
          <p:nvPr/>
        </p:nvPicPr>
        <p:blipFill rotWithShape="1">
          <a:blip r:embed="rId4">
            <a:alphaModFix/>
          </a:blip>
          <a:srcRect b="11213" l="0" r="0" t="0"/>
          <a:stretch/>
        </p:blipFill>
        <p:spPr>
          <a:xfrm>
            <a:off x="694977" y="638151"/>
            <a:ext cx="7754099" cy="3867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60"/>
                                        </p:tgtEl>
                                      </p:cBhvr>
                                    </p:animEffect>
                                    <p:set>
                                      <p:cBhvr>
                                        <p:cTn dur="1" fill="hold">
                                          <p:stCondLst>
                                            <p:cond delay="200"/>
                                          </p:stCondLst>
                                        </p:cTn>
                                        <p:tgtEl>
                                          <p:spTgt spid="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1000"/>
                                        <p:tgtEl>
                                          <p:spTgt spid="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61"/>
                                        </p:tgtEl>
                                      </p:cBhvr>
                                    </p:animEffect>
                                    <p:set>
                                      <p:cBhvr>
                                        <p:cTn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20">
                <a:solidFill>
                  <a:schemeClr val="dk2"/>
                </a:solidFill>
                <a:latin typeface="Lato"/>
                <a:ea typeface="Lato"/>
                <a:cs typeface="Lato"/>
                <a:sym typeface="Lato"/>
              </a:rPr>
              <a:t>Goals</a:t>
            </a:r>
            <a:endParaRPr sz="4020">
              <a:solidFill>
                <a:schemeClr val="dk2"/>
              </a:solidFill>
              <a:latin typeface="Lato"/>
              <a:ea typeface="Lato"/>
              <a:cs typeface="Lato"/>
              <a:sym typeface="Lato"/>
            </a:endParaRPr>
          </a:p>
        </p:txBody>
      </p:sp>
      <p:sp>
        <p:nvSpPr>
          <p:cNvPr id="67" name="Google Shape;67;p15"/>
          <p:cNvSpPr txBox="1"/>
          <p:nvPr>
            <p:ph idx="1" type="body"/>
          </p:nvPr>
        </p:nvSpPr>
        <p:spPr>
          <a:xfrm>
            <a:off x="311700" y="1498925"/>
            <a:ext cx="8520600" cy="2694000"/>
          </a:xfrm>
          <a:prstGeom prst="rect">
            <a:avLst/>
          </a:prstGeom>
        </p:spPr>
        <p:txBody>
          <a:bodyPr anchorCtr="0" anchor="t" bIns="91425" lIns="91425" spcFirstLastPara="1" rIns="91425" wrap="square" tIns="91425">
            <a:normAutofit/>
          </a:bodyPr>
          <a:lstStyle/>
          <a:p>
            <a:pPr indent="-431800" lvl="0" marL="457200" rtl="0" algn="l">
              <a:lnSpc>
                <a:spcPct val="200000"/>
              </a:lnSpc>
              <a:spcBef>
                <a:spcPts val="0"/>
              </a:spcBef>
              <a:spcAft>
                <a:spcPts val="0"/>
              </a:spcAft>
              <a:buSzPts val="3200"/>
              <a:buChar char="●"/>
            </a:pPr>
            <a:r>
              <a:rPr lang="en" sz="3200"/>
              <a:t>Quantify!</a:t>
            </a:r>
            <a:endParaRPr sz="3200"/>
          </a:p>
          <a:p>
            <a:pPr indent="-431800" lvl="0" marL="457200" rtl="0" algn="l">
              <a:lnSpc>
                <a:spcPct val="200000"/>
              </a:lnSpc>
              <a:spcBef>
                <a:spcPts val="0"/>
              </a:spcBef>
              <a:spcAft>
                <a:spcPts val="0"/>
              </a:spcAft>
              <a:buSzPts val="3200"/>
              <a:buChar char="●"/>
            </a:pPr>
            <a:r>
              <a:rPr lang="en" sz="3200"/>
              <a:t>Underlying patterns</a:t>
            </a:r>
            <a:endParaRPr sz="3200"/>
          </a:p>
          <a:p>
            <a:pPr indent="-431800" lvl="0" marL="457200" rtl="0" algn="l">
              <a:lnSpc>
                <a:spcPct val="200000"/>
              </a:lnSpc>
              <a:spcBef>
                <a:spcPts val="0"/>
              </a:spcBef>
              <a:spcAft>
                <a:spcPts val="0"/>
              </a:spcAft>
              <a:buSzPts val="3200"/>
              <a:buChar char="●"/>
            </a:pPr>
            <a:r>
              <a:rPr lang="en" sz="3200"/>
              <a:t>Outliers</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nvSpPr>
        <p:spPr>
          <a:xfrm>
            <a:off x="0" y="161225"/>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2"/>
                </a:solidFill>
                <a:latin typeface="Lato"/>
                <a:ea typeface="Lato"/>
                <a:cs typeface="Lato"/>
                <a:sym typeface="Lato"/>
              </a:rPr>
              <a:t>Outdegree: Assists a player </a:t>
            </a:r>
            <a:r>
              <a:rPr i="1" lang="en" sz="2800">
                <a:solidFill>
                  <a:schemeClr val="dk2"/>
                </a:solidFill>
                <a:latin typeface="Lato"/>
                <a:ea typeface="Lato"/>
                <a:cs typeface="Lato"/>
                <a:sym typeface="Lato"/>
              </a:rPr>
              <a:t>initiates</a:t>
            </a:r>
            <a:endParaRPr i="1" sz="2800">
              <a:solidFill>
                <a:schemeClr val="dk2"/>
              </a:solidFill>
              <a:latin typeface="Lato"/>
              <a:ea typeface="Lato"/>
              <a:cs typeface="Lato"/>
              <a:sym typeface="Lato"/>
            </a:endParaRPr>
          </a:p>
        </p:txBody>
      </p:sp>
      <p:pic>
        <p:nvPicPr>
          <p:cNvPr id="73" name="Google Shape;73;p16"/>
          <p:cNvPicPr preferRelativeResize="0"/>
          <p:nvPr/>
        </p:nvPicPr>
        <p:blipFill>
          <a:blip r:embed="rId3">
            <a:alphaModFix/>
          </a:blip>
          <a:stretch>
            <a:fillRect/>
          </a:stretch>
        </p:blipFill>
        <p:spPr>
          <a:xfrm>
            <a:off x="0" y="1005137"/>
            <a:ext cx="4572001" cy="3641089"/>
          </a:xfrm>
          <a:prstGeom prst="rect">
            <a:avLst/>
          </a:prstGeom>
          <a:noFill/>
          <a:ln>
            <a:noFill/>
          </a:ln>
        </p:spPr>
      </p:pic>
      <p:pic>
        <p:nvPicPr>
          <p:cNvPr id="74" name="Google Shape;74;p16"/>
          <p:cNvPicPr preferRelativeResize="0"/>
          <p:nvPr/>
        </p:nvPicPr>
        <p:blipFill>
          <a:blip r:embed="rId4">
            <a:alphaModFix/>
          </a:blip>
          <a:stretch>
            <a:fillRect/>
          </a:stretch>
        </p:blipFill>
        <p:spPr>
          <a:xfrm>
            <a:off x="4571966" y="1005125"/>
            <a:ext cx="4572032" cy="3641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0" y="197075"/>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2"/>
                </a:solidFill>
                <a:latin typeface="Lato"/>
                <a:ea typeface="Lato"/>
                <a:cs typeface="Lato"/>
                <a:sym typeface="Lato"/>
              </a:rPr>
              <a:t>In</a:t>
            </a:r>
            <a:r>
              <a:rPr lang="en" sz="2800">
                <a:solidFill>
                  <a:schemeClr val="dk2"/>
                </a:solidFill>
                <a:latin typeface="Lato"/>
                <a:ea typeface="Lato"/>
                <a:cs typeface="Lato"/>
                <a:sym typeface="Lato"/>
              </a:rPr>
              <a:t>degree: Assists a player </a:t>
            </a:r>
            <a:r>
              <a:rPr i="1" lang="en" sz="2800">
                <a:solidFill>
                  <a:schemeClr val="dk2"/>
                </a:solidFill>
                <a:latin typeface="Lato"/>
                <a:ea typeface="Lato"/>
                <a:cs typeface="Lato"/>
                <a:sym typeface="Lato"/>
              </a:rPr>
              <a:t>receives</a:t>
            </a:r>
            <a:endParaRPr i="1" sz="2800">
              <a:solidFill>
                <a:schemeClr val="dk2"/>
              </a:solidFill>
              <a:latin typeface="Lato"/>
              <a:ea typeface="Lato"/>
              <a:cs typeface="Lato"/>
              <a:sym typeface="Lato"/>
            </a:endParaRPr>
          </a:p>
        </p:txBody>
      </p:sp>
      <p:pic>
        <p:nvPicPr>
          <p:cNvPr id="80" name="Google Shape;80;p17"/>
          <p:cNvPicPr preferRelativeResize="0"/>
          <p:nvPr/>
        </p:nvPicPr>
        <p:blipFill>
          <a:blip r:embed="rId3">
            <a:alphaModFix/>
          </a:blip>
          <a:stretch>
            <a:fillRect/>
          </a:stretch>
        </p:blipFill>
        <p:spPr>
          <a:xfrm>
            <a:off x="0" y="1039979"/>
            <a:ext cx="4572001" cy="3641073"/>
          </a:xfrm>
          <a:prstGeom prst="rect">
            <a:avLst/>
          </a:prstGeom>
          <a:noFill/>
          <a:ln>
            <a:noFill/>
          </a:ln>
        </p:spPr>
      </p:pic>
      <p:pic>
        <p:nvPicPr>
          <p:cNvPr id="81" name="Google Shape;81;p17"/>
          <p:cNvPicPr preferRelativeResize="0"/>
          <p:nvPr/>
        </p:nvPicPr>
        <p:blipFill>
          <a:blip r:embed="rId4">
            <a:alphaModFix/>
          </a:blip>
          <a:stretch>
            <a:fillRect/>
          </a:stretch>
        </p:blipFill>
        <p:spPr>
          <a:xfrm>
            <a:off x="4572003" y="1039975"/>
            <a:ext cx="4571996" cy="36410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206725" y="35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solidFill>
                  <a:schemeClr val="dk2"/>
                </a:solidFill>
                <a:latin typeface="Lato"/>
                <a:ea typeface="Lato"/>
                <a:cs typeface="Lato"/>
                <a:sym typeface="Lato"/>
              </a:rPr>
              <a:t>Proportion</a:t>
            </a:r>
            <a:r>
              <a:rPr lang="en" sz="3620">
                <a:solidFill>
                  <a:schemeClr val="dk2"/>
                </a:solidFill>
                <a:latin typeface="Lato"/>
                <a:ea typeface="Lato"/>
                <a:cs typeface="Lato"/>
                <a:sym typeface="Lato"/>
              </a:rPr>
              <a:t> of Team Assists Received</a:t>
            </a:r>
            <a:endParaRPr sz="3620">
              <a:solidFill>
                <a:schemeClr val="dk2"/>
              </a:solidFill>
              <a:latin typeface="Lato"/>
              <a:ea typeface="Lato"/>
              <a:cs typeface="Lato"/>
              <a:sym typeface="Lato"/>
            </a:endParaRPr>
          </a:p>
        </p:txBody>
      </p:sp>
      <p:pic>
        <p:nvPicPr>
          <p:cNvPr id="87" name="Google Shape;87;p18"/>
          <p:cNvPicPr preferRelativeResize="0"/>
          <p:nvPr/>
        </p:nvPicPr>
        <p:blipFill>
          <a:blip r:embed="rId3">
            <a:alphaModFix/>
          </a:blip>
          <a:stretch>
            <a:fillRect/>
          </a:stretch>
        </p:blipFill>
        <p:spPr>
          <a:xfrm>
            <a:off x="3441150" y="1412700"/>
            <a:ext cx="5401128" cy="3487501"/>
          </a:xfrm>
          <a:prstGeom prst="rect">
            <a:avLst/>
          </a:prstGeom>
          <a:noFill/>
          <a:ln>
            <a:noFill/>
          </a:ln>
        </p:spPr>
      </p:pic>
      <p:sp>
        <p:nvSpPr>
          <p:cNvPr id="88" name="Google Shape;88;p18"/>
          <p:cNvSpPr txBox="1"/>
          <p:nvPr/>
        </p:nvSpPr>
        <p:spPr>
          <a:xfrm>
            <a:off x="0" y="1412700"/>
            <a:ext cx="3149400" cy="3487500"/>
          </a:xfrm>
          <a:prstGeom prst="rect">
            <a:avLst/>
          </a:prstGeom>
          <a:noFill/>
          <a:ln>
            <a:noFill/>
          </a:ln>
        </p:spPr>
        <p:txBody>
          <a:bodyPr anchorCtr="0" anchor="t" bIns="91425" lIns="91425" spcFirstLastPara="1" rIns="91425" wrap="square" tIns="91425">
            <a:noAutofit/>
          </a:bodyPr>
          <a:lstStyle/>
          <a:p>
            <a:pPr indent="-406400" lvl="0" marL="457200" rtl="0" algn="l">
              <a:lnSpc>
                <a:spcPct val="150000"/>
              </a:lnSpc>
              <a:spcBef>
                <a:spcPts val="1000"/>
              </a:spcBef>
              <a:spcAft>
                <a:spcPts val="0"/>
              </a:spcAft>
              <a:buClr>
                <a:schemeClr val="dk2"/>
              </a:buClr>
              <a:buSzPts val="2800"/>
              <a:buFont typeface="Lato"/>
              <a:buChar char="●"/>
            </a:pPr>
            <a:r>
              <a:rPr lang="en" sz="2800">
                <a:solidFill>
                  <a:schemeClr val="dk2"/>
                </a:solidFill>
                <a:latin typeface="Lato"/>
                <a:ea typeface="Lato"/>
                <a:cs typeface="Lato"/>
                <a:sym typeface="Lato"/>
              </a:rPr>
              <a:t>Style of player</a:t>
            </a:r>
            <a:endParaRPr sz="2800">
              <a:solidFill>
                <a:schemeClr val="dk2"/>
              </a:solidFill>
              <a:latin typeface="Lato"/>
              <a:ea typeface="Lato"/>
              <a:cs typeface="Lato"/>
              <a:sym typeface="Lato"/>
            </a:endParaRPr>
          </a:p>
          <a:p>
            <a:pPr indent="-406400" lvl="0" marL="457200" rtl="0" algn="l">
              <a:lnSpc>
                <a:spcPct val="150000"/>
              </a:lnSpc>
              <a:spcBef>
                <a:spcPts val="1000"/>
              </a:spcBef>
              <a:spcAft>
                <a:spcPts val="0"/>
              </a:spcAft>
              <a:buClr>
                <a:schemeClr val="dk2"/>
              </a:buClr>
              <a:buSzPts val="2800"/>
              <a:buFont typeface="Lato"/>
              <a:buChar char="●"/>
            </a:pPr>
            <a:r>
              <a:rPr lang="en" sz="2800">
                <a:solidFill>
                  <a:schemeClr val="dk2"/>
                </a:solidFill>
                <a:latin typeface="Lato"/>
                <a:ea typeface="Lato"/>
                <a:cs typeface="Lato"/>
                <a:sym typeface="Lato"/>
              </a:rPr>
              <a:t>Common comparable stat</a:t>
            </a:r>
            <a:endParaRPr sz="2800">
              <a:solidFill>
                <a:schemeClr val="dk2"/>
              </a:solidFill>
              <a:latin typeface="Lato"/>
              <a:ea typeface="Lato"/>
              <a:cs typeface="Lato"/>
              <a:sym typeface="Lato"/>
            </a:endParaRPr>
          </a:p>
          <a:p>
            <a:pPr indent="-406400" lvl="1" marL="914400" rtl="0" algn="l">
              <a:lnSpc>
                <a:spcPct val="150000"/>
              </a:lnSpc>
              <a:spcBef>
                <a:spcPts val="1000"/>
              </a:spcBef>
              <a:spcAft>
                <a:spcPts val="1000"/>
              </a:spcAft>
              <a:buClr>
                <a:schemeClr val="dk2"/>
              </a:buClr>
              <a:buSzPts val="2800"/>
              <a:buFont typeface="Lato"/>
              <a:buChar char="○"/>
            </a:pPr>
            <a:r>
              <a:rPr lang="en" sz="2800">
                <a:solidFill>
                  <a:schemeClr val="dk2"/>
                </a:solidFill>
                <a:latin typeface="Lato"/>
                <a:ea typeface="Lato"/>
                <a:cs typeface="Lato"/>
                <a:sym typeface="Lato"/>
              </a:rPr>
              <a:t>Usage Rate (USG%)</a:t>
            </a:r>
            <a:endParaRPr sz="2800">
              <a:solidFill>
                <a:schemeClr val="dk2"/>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145925" y="118450"/>
            <a:ext cx="4219500" cy="12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solidFill>
                  <a:schemeClr val="dk2"/>
                </a:solidFill>
                <a:latin typeface="Lato"/>
                <a:ea typeface="Lato"/>
                <a:cs typeface="Lato"/>
                <a:sym typeface="Lato"/>
              </a:rPr>
              <a:t>Proportion of Team </a:t>
            </a:r>
            <a:endParaRPr sz="3620">
              <a:solidFill>
                <a:schemeClr val="dk2"/>
              </a:solidFill>
              <a:latin typeface="Lato"/>
              <a:ea typeface="Lato"/>
              <a:cs typeface="Lato"/>
              <a:sym typeface="Lato"/>
            </a:endParaRPr>
          </a:p>
          <a:p>
            <a:pPr indent="0" lvl="0" marL="0" rtl="0" algn="l">
              <a:spcBef>
                <a:spcPts val="0"/>
              </a:spcBef>
              <a:spcAft>
                <a:spcPts val="0"/>
              </a:spcAft>
              <a:buSzPts val="990"/>
              <a:buNone/>
            </a:pPr>
            <a:r>
              <a:rPr lang="en" sz="3620">
                <a:solidFill>
                  <a:schemeClr val="dk2"/>
                </a:solidFill>
                <a:latin typeface="Lato"/>
                <a:ea typeface="Lato"/>
                <a:cs typeface="Lato"/>
                <a:sym typeface="Lato"/>
              </a:rPr>
              <a:t>Assists Initiated</a:t>
            </a:r>
            <a:endParaRPr sz="3620">
              <a:solidFill>
                <a:schemeClr val="dk2"/>
              </a:solidFill>
              <a:latin typeface="Lato"/>
              <a:ea typeface="Lato"/>
              <a:cs typeface="Lato"/>
              <a:sym typeface="Lato"/>
            </a:endParaRPr>
          </a:p>
        </p:txBody>
      </p:sp>
      <p:sp>
        <p:nvSpPr>
          <p:cNvPr id="94" name="Google Shape;94;p19"/>
          <p:cNvSpPr txBox="1"/>
          <p:nvPr/>
        </p:nvSpPr>
        <p:spPr>
          <a:xfrm>
            <a:off x="145925" y="1562200"/>
            <a:ext cx="5289300" cy="25551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1000"/>
              </a:spcBef>
              <a:spcAft>
                <a:spcPts val="0"/>
              </a:spcAft>
              <a:buClr>
                <a:schemeClr val="dk2"/>
              </a:buClr>
              <a:buSzPts val="2800"/>
              <a:buFont typeface="Lato"/>
              <a:buChar char="●"/>
            </a:pPr>
            <a:r>
              <a:rPr lang="en" sz="2800">
                <a:solidFill>
                  <a:schemeClr val="dk2"/>
                </a:solidFill>
                <a:latin typeface="Lato"/>
                <a:ea typeface="Lato"/>
                <a:cs typeface="Lato"/>
                <a:sym typeface="Lato"/>
              </a:rPr>
              <a:t>Style of Player</a:t>
            </a:r>
            <a:endParaRPr sz="2800">
              <a:solidFill>
                <a:schemeClr val="dk2"/>
              </a:solidFill>
              <a:latin typeface="Lato"/>
              <a:ea typeface="Lato"/>
              <a:cs typeface="Lato"/>
              <a:sym typeface="Lato"/>
            </a:endParaRPr>
          </a:p>
          <a:p>
            <a:pPr indent="-406400" lvl="0" marL="457200" rtl="0" algn="l">
              <a:lnSpc>
                <a:spcPct val="150000"/>
              </a:lnSpc>
              <a:spcBef>
                <a:spcPts val="0"/>
              </a:spcBef>
              <a:spcAft>
                <a:spcPts val="0"/>
              </a:spcAft>
              <a:buClr>
                <a:schemeClr val="dk2"/>
              </a:buClr>
              <a:buSzPts val="2800"/>
              <a:buFont typeface="Lato"/>
              <a:buChar char="●"/>
            </a:pPr>
            <a:r>
              <a:rPr lang="en" sz="2800">
                <a:solidFill>
                  <a:schemeClr val="dk2"/>
                </a:solidFill>
                <a:latin typeface="Lato"/>
                <a:ea typeface="Lato"/>
                <a:cs typeface="Lato"/>
                <a:sym typeface="Lato"/>
              </a:rPr>
              <a:t>Common comparable stats</a:t>
            </a:r>
            <a:endParaRPr sz="2800">
              <a:solidFill>
                <a:schemeClr val="dk2"/>
              </a:solidFill>
              <a:latin typeface="Lato"/>
              <a:ea typeface="Lato"/>
              <a:cs typeface="Lato"/>
              <a:sym typeface="Lato"/>
            </a:endParaRPr>
          </a:p>
          <a:p>
            <a:pPr indent="-406400" lvl="1" marL="914400" rtl="0" algn="l">
              <a:lnSpc>
                <a:spcPct val="150000"/>
              </a:lnSpc>
              <a:spcBef>
                <a:spcPts val="0"/>
              </a:spcBef>
              <a:spcAft>
                <a:spcPts val="0"/>
              </a:spcAft>
              <a:buClr>
                <a:schemeClr val="dk2"/>
              </a:buClr>
              <a:buSzPts val="2800"/>
              <a:buFont typeface="Lato"/>
              <a:buChar char="○"/>
            </a:pPr>
            <a:r>
              <a:rPr lang="en" sz="2800">
                <a:solidFill>
                  <a:schemeClr val="dk2"/>
                </a:solidFill>
                <a:latin typeface="Lato"/>
                <a:ea typeface="Lato"/>
                <a:cs typeface="Lato"/>
                <a:sym typeface="Lato"/>
              </a:rPr>
              <a:t>Assists</a:t>
            </a:r>
            <a:endParaRPr sz="2800">
              <a:solidFill>
                <a:schemeClr val="dk2"/>
              </a:solidFill>
              <a:latin typeface="Lato"/>
              <a:ea typeface="Lato"/>
              <a:cs typeface="Lato"/>
              <a:sym typeface="Lato"/>
            </a:endParaRPr>
          </a:p>
          <a:p>
            <a:pPr indent="-406400" lvl="1" marL="914400" rtl="0" algn="l">
              <a:lnSpc>
                <a:spcPct val="150000"/>
              </a:lnSpc>
              <a:spcBef>
                <a:spcPts val="0"/>
              </a:spcBef>
              <a:spcAft>
                <a:spcPts val="0"/>
              </a:spcAft>
              <a:buClr>
                <a:schemeClr val="dk2"/>
              </a:buClr>
              <a:buSzPts val="2800"/>
              <a:buFont typeface="Lato"/>
              <a:buChar char="○"/>
            </a:pPr>
            <a:r>
              <a:rPr lang="en" sz="2800">
                <a:solidFill>
                  <a:schemeClr val="dk2"/>
                </a:solidFill>
                <a:latin typeface="Lato"/>
                <a:ea typeface="Lato"/>
                <a:cs typeface="Lato"/>
                <a:sym typeface="Lato"/>
              </a:rPr>
              <a:t>Assist Percentage (AST%)</a:t>
            </a:r>
            <a:endParaRPr sz="1900"/>
          </a:p>
        </p:txBody>
      </p:sp>
      <p:pic>
        <p:nvPicPr>
          <p:cNvPr id="95" name="Google Shape;95;p19"/>
          <p:cNvPicPr preferRelativeResize="0"/>
          <p:nvPr/>
        </p:nvPicPr>
        <p:blipFill>
          <a:blip r:embed="rId3">
            <a:alphaModFix/>
          </a:blip>
          <a:stretch>
            <a:fillRect/>
          </a:stretch>
        </p:blipFill>
        <p:spPr>
          <a:xfrm>
            <a:off x="5453400" y="118450"/>
            <a:ext cx="3331725" cy="2453300"/>
          </a:xfrm>
          <a:prstGeom prst="rect">
            <a:avLst/>
          </a:prstGeom>
          <a:noFill/>
          <a:ln>
            <a:noFill/>
          </a:ln>
        </p:spPr>
      </p:pic>
      <p:pic>
        <p:nvPicPr>
          <p:cNvPr id="96" name="Google Shape;96;p19"/>
          <p:cNvPicPr preferRelativeResize="0"/>
          <p:nvPr/>
        </p:nvPicPr>
        <p:blipFill rotWithShape="1">
          <a:blip r:embed="rId4">
            <a:alphaModFix/>
          </a:blip>
          <a:srcRect b="0" l="0" r="0" t="9371"/>
          <a:stretch/>
        </p:blipFill>
        <p:spPr>
          <a:xfrm>
            <a:off x="5453400" y="2790600"/>
            <a:ext cx="3426076" cy="235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141450" y="177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latin typeface="Lato"/>
                <a:ea typeface="Lato"/>
                <a:cs typeface="Lato"/>
                <a:sym typeface="Lato"/>
              </a:rPr>
              <a:t>With the Graphs...</a:t>
            </a:r>
            <a:endParaRPr>
              <a:solidFill>
                <a:schemeClr val="dk2"/>
              </a:solidFill>
              <a:latin typeface="Lato"/>
              <a:ea typeface="Lato"/>
              <a:cs typeface="Lato"/>
              <a:sym typeface="Lato"/>
            </a:endParaRPr>
          </a:p>
        </p:txBody>
      </p:sp>
      <p:sp>
        <p:nvSpPr>
          <p:cNvPr id="102" name="Google Shape;102;p20"/>
          <p:cNvSpPr txBox="1"/>
          <p:nvPr/>
        </p:nvSpPr>
        <p:spPr>
          <a:xfrm>
            <a:off x="984925" y="750200"/>
            <a:ext cx="2675100" cy="429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2"/>
                </a:solidFill>
                <a:latin typeface="Lato"/>
                <a:ea typeface="Lato"/>
                <a:cs typeface="Lato"/>
                <a:sym typeface="Lato"/>
              </a:rPr>
              <a:t>Winners:</a:t>
            </a:r>
            <a:endParaRPr sz="2300">
              <a:solidFill>
                <a:schemeClr val="dk2"/>
              </a:solidFill>
              <a:latin typeface="Lato"/>
              <a:ea typeface="Lato"/>
              <a:cs typeface="Lato"/>
              <a:sym typeface="Lato"/>
            </a:endParaRPr>
          </a:p>
          <a:p>
            <a:pPr indent="0" lvl="0" marL="0" rtl="0" algn="l">
              <a:spcBef>
                <a:spcPts val="0"/>
              </a:spcBef>
              <a:spcAft>
                <a:spcPts val="0"/>
              </a:spcAft>
              <a:buNone/>
            </a:pPr>
            <a:r>
              <a:rPr lang="en" sz="2300">
                <a:solidFill>
                  <a:schemeClr val="dk2"/>
                </a:solidFill>
                <a:latin typeface="Lato"/>
                <a:ea typeface="Lato"/>
                <a:cs typeface="Lato"/>
                <a:sym typeface="Lato"/>
              </a:rPr>
              <a:t>Boston (BOS)</a:t>
            </a:r>
            <a:endParaRPr sz="2300">
              <a:solidFill>
                <a:schemeClr val="dk2"/>
              </a:solidFill>
              <a:latin typeface="Lato"/>
              <a:ea typeface="Lato"/>
              <a:cs typeface="Lato"/>
              <a:sym typeface="Lato"/>
            </a:endParaRPr>
          </a:p>
          <a:p>
            <a:pPr indent="0" lvl="0" marL="0" rtl="0" algn="l">
              <a:spcBef>
                <a:spcPts val="0"/>
              </a:spcBef>
              <a:spcAft>
                <a:spcPts val="0"/>
              </a:spcAft>
              <a:buNone/>
            </a:pPr>
            <a:r>
              <a:rPr lang="en" sz="2300">
                <a:solidFill>
                  <a:schemeClr val="dk2"/>
                </a:solidFill>
                <a:latin typeface="Lato"/>
                <a:ea typeface="Lato"/>
                <a:cs typeface="Lato"/>
                <a:sym typeface="Lato"/>
              </a:rPr>
              <a:t>Golden</a:t>
            </a:r>
            <a:r>
              <a:rPr lang="en" sz="2300">
                <a:solidFill>
                  <a:schemeClr val="dk2"/>
                </a:solidFill>
                <a:latin typeface="Lato"/>
                <a:ea typeface="Lato"/>
                <a:cs typeface="Lato"/>
                <a:sym typeface="Lato"/>
              </a:rPr>
              <a:t> State (GS)</a:t>
            </a:r>
            <a:endParaRPr sz="2300">
              <a:solidFill>
                <a:schemeClr val="dk2"/>
              </a:solidFill>
              <a:latin typeface="Lato"/>
              <a:ea typeface="Lato"/>
              <a:cs typeface="Lato"/>
              <a:sym typeface="Lato"/>
            </a:endParaRPr>
          </a:p>
          <a:p>
            <a:pPr indent="0" lvl="0" marL="0" rtl="0" algn="l">
              <a:spcBef>
                <a:spcPts val="0"/>
              </a:spcBef>
              <a:spcAft>
                <a:spcPts val="0"/>
              </a:spcAft>
              <a:buNone/>
            </a:pPr>
            <a:r>
              <a:rPr lang="en" sz="2300">
                <a:solidFill>
                  <a:schemeClr val="dk2"/>
                </a:solidFill>
                <a:latin typeface="Lato"/>
                <a:ea typeface="Lato"/>
                <a:cs typeface="Lato"/>
                <a:sym typeface="Lato"/>
              </a:rPr>
              <a:t>Houston (HOU)</a:t>
            </a:r>
            <a:endParaRPr sz="2300">
              <a:solidFill>
                <a:schemeClr val="dk2"/>
              </a:solidFill>
              <a:latin typeface="Lato"/>
              <a:ea typeface="Lato"/>
              <a:cs typeface="Lato"/>
              <a:sym typeface="Lato"/>
            </a:endParaRPr>
          </a:p>
          <a:p>
            <a:pPr indent="0" lvl="0" marL="0" rtl="0" algn="l">
              <a:spcBef>
                <a:spcPts val="0"/>
              </a:spcBef>
              <a:spcAft>
                <a:spcPts val="0"/>
              </a:spcAft>
              <a:buNone/>
            </a:pPr>
            <a:r>
              <a:rPr lang="en" sz="2300">
                <a:solidFill>
                  <a:schemeClr val="dk2"/>
                </a:solidFill>
                <a:latin typeface="Lato"/>
                <a:ea typeface="Lato"/>
                <a:cs typeface="Lato"/>
                <a:sym typeface="Lato"/>
              </a:rPr>
              <a:t>Toronto (TOR)</a:t>
            </a:r>
            <a:endParaRPr sz="2300">
              <a:solidFill>
                <a:schemeClr val="dk2"/>
              </a:solidFill>
              <a:latin typeface="Lato"/>
              <a:ea typeface="Lato"/>
              <a:cs typeface="Lato"/>
              <a:sym typeface="Lato"/>
            </a:endParaRPr>
          </a:p>
          <a:p>
            <a:pPr indent="0" lvl="0" marL="0" rtl="0" algn="l">
              <a:spcBef>
                <a:spcPts val="0"/>
              </a:spcBef>
              <a:spcAft>
                <a:spcPts val="0"/>
              </a:spcAft>
              <a:buNone/>
            </a:pPr>
            <a:r>
              <a:t/>
            </a:r>
            <a:endParaRPr sz="2300">
              <a:solidFill>
                <a:schemeClr val="dk2"/>
              </a:solidFill>
              <a:latin typeface="Lato"/>
              <a:ea typeface="Lato"/>
              <a:cs typeface="Lato"/>
              <a:sym typeface="Lato"/>
            </a:endParaRPr>
          </a:p>
          <a:p>
            <a:pPr indent="0" lvl="0" marL="0" rtl="0" algn="l">
              <a:spcBef>
                <a:spcPts val="0"/>
              </a:spcBef>
              <a:spcAft>
                <a:spcPts val="0"/>
              </a:spcAft>
              <a:buNone/>
            </a:pPr>
            <a:r>
              <a:rPr lang="en" sz="2300">
                <a:solidFill>
                  <a:schemeClr val="dk2"/>
                </a:solidFill>
                <a:latin typeface="Lato"/>
                <a:ea typeface="Lato"/>
                <a:cs typeface="Lato"/>
                <a:sym typeface="Lato"/>
              </a:rPr>
              <a:t>Losers:</a:t>
            </a:r>
            <a:endParaRPr sz="2300">
              <a:solidFill>
                <a:schemeClr val="dk2"/>
              </a:solidFill>
              <a:latin typeface="Lato"/>
              <a:ea typeface="Lato"/>
              <a:cs typeface="Lato"/>
              <a:sym typeface="Lato"/>
            </a:endParaRPr>
          </a:p>
          <a:p>
            <a:pPr indent="0" lvl="0" marL="0" rtl="0" algn="l">
              <a:spcBef>
                <a:spcPts val="0"/>
              </a:spcBef>
              <a:spcAft>
                <a:spcPts val="0"/>
              </a:spcAft>
              <a:buNone/>
            </a:pPr>
            <a:r>
              <a:rPr lang="en" sz="2300">
                <a:solidFill>
                  <a:schemeClr val="dk2"/>
                </a:solidFill>
                <a:latin typeface="Lato"/>
                <a:ea typeface="Lato"/>
                <a:cs typeface="Lato"/>
                <a:sym typeface="Lato"/>
              </a:rPr>
              <a:t>Atlanta (ATL)</a:t>
            </a:r>
            <a:endParaRPr sz="2300">
              <a:solidFill>
                <a:schemeClr val="dk2"/>
              </a:solidFill>
              <a:latin typeface="Lato"/>
              <a:ea typeface="Lato"/>
              <a:cs typeface="Lato"/>
              <a:sym typeface="Lato"/>
            </a:endParaRPr>
          </a:p>
          <a:p>
            <a:pPr indent="0" lvl="0" marL="0" rtl="0" algn="l">
              <a:spcBef>
                <a:spcPts val="0"/>
              </a:spcBef>
              <a:spcAft>
                <a:spcPts val="0"/>
              </a:spcAft>
              <a:buNone/>
            </a:pPr>
            <a:r>
              <a:rPr lang="en" sz="2300">
                <a:solidFill>
                  <a:schemeClr val="dk2"/>
                </a:solidFill>
                <a:latin typeface="Lato"/>
                <a:ea typeface="Lato"/>
                <a:cs typeface="Lato"/>
                <a:sym typeface="Lato"/>
              </a:rPr>
              <a:t>Memphis (MEM)</a:t>
            </a:r>
            <a:endParaRPr sz="2300">
              <a:solidFill>
                <a:schemeClr val="dk2"/>
              </a:solidFill>
              <a:latin typeface="Lato"/>
              <a:ea typeface="Lato"/>
              <a:cs typeface="Lato"/>
              <a:sym typeface="Lato"/>
            </a:endParaRPr>
          </a:p>
          <a:p>
            <a:pPr indent="0" lvl="0" marL="0" rtl="0" algn="l">
              <a:spcBef>
                <a:spcPts val="0"/>
              </a:spcBef>
              <a:spcAft>
                <a:spcPts val="0"/>
              </a:spcAft>
              <a:buNone/>
            </a:pPr>
            <a:r>
              <a:rPr lang="en" sz="2300">
                <a:solidFill>
                  <a:schemeClr val="dk2"/>
                </a:solidFill>
                <a:latin typeface="Lato"/>
                <a:ea typeface="Lato"/>
                <a:cs typeface="Lato"/>
                <a:sym typeface="Lato"/>
              </a:rPr>
              <a:t>Orlando (ORL)</a:t>
            </a:r>
            <a:endParaRPr sz="2300">
              <a:solidFill>
                <a:schemeClr val="dk2"/>
              </a:solidFill>
              <a:latin typeface="Lato"/>
              <a:ea typeface="Lato"/>
              <a:cs typeface="Lato"/>
              <a:sym typeface="Lato"/>
            </a:endParaRPr>
          </a:p>
          <a:p>
            <a:pPr indent="0" lvl="0" marL="0" rtl="0" algn="l">
              <a:spcBef>
                <a:spcPts val="0"/>
              </a:spcBef>
              <a:spcAft>
                <a:spcPts val="0"/>
              </a:spcAft>
              <a:buNone/>
            </a:pPr>
            <a:r>
              <a:rPr lang="en" sz="2300">
                <a:solidFill>
                  <a:schemeClr val="dk2"/>
                </a:solidFill>
                <a:latin typeface="Lato"/>
                <a:ea typeface="Lato"/>
                <a:cs typeface="Lato"/>
                <a:sym typeface="Lato"/>
              </a:rPr>
              <a:t>Phoenix (PHO)</a:t>
            </a:r>
            <a:endParaRPr sz="2300">
              <a:solidFill>
                <a:schemeClr val="dk2"/>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2"/>
              </a:solidFill>
              <a:latin typeface="Lato"/>
              <a:ea typeface="Lato"/>
              <a:cs typeface="Lato"/>
              <a:sym typeface="Lato"/>
            </a:endParaRPr>
          </a:p>
        </p:txBody>
      </p:sp>
      <p:pic>
        <p:nvPicPr>
          <p:cNvPr id="103" name="Google Shape;103;p20"/>
          <p:cNvPicPr preferRelativeResize="0"/>
          <p:nvPr/>
        </p:nvPicPr>
        <p:blipFill>
          <a:blip r:embed="rId3">
            <a:alphaModFix/>
          </a:blip>
          <a:stretch>
            <a:fillRect/>
          </a:stretch>
        </p:blipFill>
        <p:spPr>
          <a:xfrm>
            <a:off x="4572000" y="2638175"/>
            <a:ext cx="3331725" cy="2453300"/>
          </a:xfrm>
          <a:prstGeom prst="rect">
            <a:avLst/>
          </a:prstGeom>
          <a:noFill/>
          <a:ln>
            <a:noFill/>
          </a:ln>
        </p:spPr>
      </p:pic>
      <p:pic>
        <p:nvPicPr>
          <p:cNvPr id="104" name="Google Shape;104;p20"/>
          <p:cNvPicPr preferRelativeResize="0"/>
          <p:nvPr/>
        </p:nvPicPr>
        <p:blipFill>
          <a:blip r:embed="rId4">
            <a:alphaModFix/>
          </a:blip>
          <a:stretch>
            <a:fillRect/>
          </a:stretch>
        </p:blipFill>
        <p:spPr>
          <a:xfrm>
            <a:off x="4338126" y="55900"/>
            <a:ext cx="3799450" cy="2453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2"/>
                </a:solidFill>
                <a:latin typeface="Lato"/>
                <a:ea typeface="Lato"/>
                <a:cs typeface="Lato"/>
                <a:sym typeface="Lato"/>
              </a:rPr>
              <a:t>More Patterns of Peformance</a:t>
            </a:r>
            <a:endParaRPr>
              <a:solidFill>
                <a:schemeClr val="dk2"/>
              </a:solidFill>
              <a:latin typeface="Lato"/>
              <a:ea typeface="Lato"/>
              <a:cs typeface="Lato"/>
              <a:sym typeface="Lato"/>
            </a:endParaRPr>
          </a:p>
        </p:txBody>
      </p:sp>
      <p:pic>
        <p:nvPicPr>
          <p:cNvPr id="110" name="Google Shape;110;p21"/>
          <p:cNvPicPr preferRelativeResize="0"/>
          <p:nvPr/>
        </p:nvPicPr>
        <p:blipFill>
          <a:blip r:embed="rId3">
            <a:alphaModFix/>
          </a:blip>
          <a:stretch>
            <a:fillRect/>
          </a:stretch>
        </p:blipFill>
        <p:spPr>
          <a:xfrm>
            <a:off x="152400" y="1334410"/>
            <a:ext cx="4419601" cy="2951440"/>
          </a:xfrm>
          <a:prstGeom prst="rect">
            <a:avLst/>
          </a:prstGeom>
          <a:noFill/>
          <a:ln>
            <a:noFill/>
          </a:ln>
        </p:spPr>
      </p:pic>
      <p:pic>
        <p:nvPicPr>
          <p:cNvPr id="111" name="Google Shape;111;p21"/>
          <p:cNvPicPr preferRelativeResize="0"/>
          <p:nvPr/>
        </p:nvPicPr>
        <p:blipFill>
          <a:blip r:embed="rId4">
            <a:alphaModFix/>
          </a:blip>
          <a:stretch>
            <a:fillRect/>
          </a:stretch>
        </p:blipFill>
        <p:spPr>
          <a:xfrm>
            <a:off x="4572000" y="1334400"/>
            <a:ext cx="4540123" cy="2951450"/>
          </a:xfrm>
          <a:prstGeom prst="rect">
            <a:avLst/>
          </a:prstGeom>
          <a:noFill/>
          <a:ln>
            <a:noFill/>
          </a:ln>
        </p:spPr>
      </p:pic>
      <p:sp>
        <p:nvSpPr>
          <p:cNvPr id="112" name="Google Shape;112;p21"/>
          <p:cNvSpPr txBox="1"/>
          <p:nvPr/>
        </p:nvSpPr>
        <p:spPr>
          <a:xfrm>
            <a:off x="0" y="4584150"/>
            <a:ext cx="9144000" cy="55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Lato"/>
                <a:ea typeface="Lato"/>
                <a:cs typeface="Lato"/>
                <a:sym typeface="Lato"/>
              </a:rPr>
              <a:t>Positive difference indicates the player receives more assists than they initiate (negative vice versa)</a:t>
            </a:r>
            <a:endParaRPr sz="16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